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5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16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17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18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19.xml" ContentType="application/vnd.openxmlformats-officedocument.theme+xml"/>
  <Override PartName="/ppt/slideLayouts/slideLayout30.xml" ContentType="application/vnd.openxmlformats-officedocument.presentationml.slideLayout+xml"/>
  <Override PartName="/ppt/theme/theme20.xml" ContentType="application/vnd.openxmlformats-officedocument.theme+xml"/>
  <Override PartName="/ppt/slideLayouts/slideLayout31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35.jpg" ContentType="image/gif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3" r:id="rId1"/>
    <p:sldMasterId id="2147483650" r:id="rId2"/>
    <p:sldMasterId id="2147483756" r:id="rId3"/>
    <p:sldMasterId id="2147483652" r:id="rId4"/>
    <p:sldMasterId id="2147483664" r:id="rId5"/>
    <p:sldMasterId id="2147483666" r:id="rId6"/>
    <p:sldMasterId id="2147483768" r:id="rId7"/>
    <p:sldMasterId id="2147483678" r:id="rId8"/>
    <p:sldMasterId id="2147483680" r:id="rId9"/>
    <p:sldMasterId id="2147483780" r:id="rId10"/>
    <p:sldMasterId id="2147483692" r:id="rId11"/>
    <p:sldMasterId id="2147483792" r:id="rId12"/>
    <p:sldMasterId id="2147483804" r:id="rId13"/>
    <p:sldMasterId id="2147483806" r:id="rId14"/>
    <p:sldMasterId id="2147483694" r:id="rId15"/>
    <p:sldMasterId id="2147483706" r:id="rId16"/>
    <p:sldMasterId id="2147483708" r:id="rId17"/>
    <p:sldMasterId id="2147483720" r:id="rId18"/>
    <p:sldMasterId id="2147483722" r:id="rId19"/>
    <p:sldMasterId id="2147483734" r:id="rId20"/>
    <p:sldMasterId id="2147483811" r:id="rId21"/>
  </p:sldMasterIdLst>
  <p:notesMasterIdLst>
    <p:notesMasterId r:id="rId36"/>
  </p:notesMasterIdLst>
  <p:sldIdLst>
    <p:sldId id="288" r:id="rId22"/>
    <p:sldId id="290" r:id="rId23"/>
    <p:sldId id="287" r:id="rId24"/>
    <p:sldId id="294" r:id="rId25"/>
    <p:sldId id="295" r:id="rId26"/>
    <p:sldId id="293" r:id="rId27"/>
    <p:sldId id="276" r:id="rId28"/>
    <p:sldId id="292" r:id="rId29"/>
    <p:sldId id="286" r:id="rId30"/>
    <p:sldId id="281" r:id="rId31"/>
    <p:sldId id="282" r:id="rId32"/>
    <p:sldId id="283" r:id="rId33"/>
    <p:sldId id="278" r:id="rId34"/>
    <p:sldId id="28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94" autoAdjust="0"/>
    <p:restoredTop sz="71918" autoAdjust="0"/>
  </p:normalViewPr>
  <p:slideViewPr>
    <p:cSldViewPr snapToGrid="0" snapToObjects="1">
      <p:cViewPr varScale="1">
        <p:scale>
          <a:sx n="64" d="100"/>
          <a:sy n="64" d="100"/>
        </p:scale>
        <p:origin x="5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5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4.xml"/><Relationship Id="rId33" Type="http://schemas.openxmlformats.org/officeDocument/2006/relationships/slide" Target="slides/slide12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3.xml"/><Relationship Id="rId32" Type="http://schemas.openxmlformats.org/officeDocument/2006/relationships/slide" Target="slides/slide1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2.xml"/><Relationship Id="rId28" Type="http://schemas.openxmlformats.org/officeDocument/2006/relationships/slide" Target="slides/slide7.xml"/><Relationship Id="rId36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1.xml"/><Relationship Id="rId27" Type="http://schemas.openxmlformats.org/officeDocument/2006/relationships/slide" Target="slides/slide6.xml"/><Relationship Id="rId30" Type="http://schemas.openxmlformats.org/officeDocument/2006/relationships/slide" Target="slides/slide9.xml"/><Relationship Id="rId35" Type="http://schemas.openxmlformats.org/officeDocument/2006/relationships/slide" Target="slides/slide14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4" Type="http://schemas.openxmlformats.org/officeDocument/2006/relationships/image" Target="../media/image29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image" Target="../media/image30.emf"/><Relationship Id="rId4" Type="http://schemas.openxmlformats.org/officeDocument/2006/relationships/image" Target="../media/image3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gif>
</file>

<file path=ppt/media/image23.png>
</file>

<file path=ppt/media/image3.jpg>
</file>

<file path=ppt/media/image35.jpg>
</file>

<file path=ppt/media/image36.png>
</file>

<file path=ppt/media/image37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07FAF1-3B31-45A1-927E-54D775E40B0A}" type="datetimeFigureOut">
              <a:rPr lang="en-CA" smtClean="0"/>
              <a:t>2018-10-01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396EF-4F02-4415-ADF7-728CEBF2331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9460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Beta emitting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0396EF-4F02-4415-ADF7-728CEBF2331A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272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Ce – LC – 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27</a:t>
            </a:r>
            <a:r>
              <a:rPr lang="en-CA" dirty="0"/>
              <a:t> = 26%   all 42%</a:t>
            </a:r>
          </a:p>
          <a:p>
            <a:r>
              <a:rPr lang="en-CA" dirty="0"/>
              <a:t>        PI - 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17</a:t>
            </a:r>
            <a:r>
              <a:rPr lang="en-CA" dirty="0"/>
              <a:t> = 16%</a:t>
            </a:r>
          </a:p>
          <a:p>
            <a:endParaRPr lang="en-CA" dirty="0"/>
          </a:p>
          <a:p>
            <a:r>
              <a:rPr lang="en-CA" dirty="0"/>
              <a:t>Sr – LC – 30 = 30%   all 64%</a:t>
            </a:r>
          </a:p>
          <a:p>
            <a:r>
              <a:rPr lang="en-CA" dirty="0"/>
              <a:t>       PI – 34 = 34%</a:t>
            </a:r>
          </a:p>
          <a:p>
            <a:endParaRPr lang="en-CA" dirty="0"/>
          </a:p>
          <a:p>
            <a:r>
              <a:rPr lang="en-CA" dirty="0"/>
              <a:t>90Y – LC – 10 = 12%   all 57%</a:t>
            </a:r>
          </a:p>
          <a:p>
            <a:r>
              <a:rPr lang="en-CA" dirty="0"/>
              <a:t>          PI – 37 = 45%</a:t>
            </a:r>
          </a:p>
          <a:p>
            <a:endParaRPr lang="en-CA" dirty="0"/>
          </a:p>
          <a:p>
            <a:r>
              <a:rPr lang="en-CA" dirty="0"/>
              <a:t>91Y – LC – 33 = 35%   all 78%</a:t>
            </a:r>
          </a:p>
          <a:p>
            <a:r>
              <a:rPr lang="en-CA" dirty="0"/>
              <a:t>          PI – 41 = 43%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0396EF-4F02-4415-ADF7-728CEBF2331A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3481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0396EF-4F02-4415-ADF7-728CEBF2331A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1953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0396EF-4F02-4415-ADF7-728CEBF2331A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5785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0396EF-4F02-4415-ADF7-728CEBF2331A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3967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744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nsl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9177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lebrating our 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4288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ent achiev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1326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mpus experi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15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tthew Flinders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8148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eriment Bravely -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7720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eriment Bravely -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2627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istry Road -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193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istry Road -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4293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istry Road - heading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20553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5320553" cy="38221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4592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nders 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91489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nsley image -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75445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nsley image -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8822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nsley image - heading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20553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5320553" cy="38221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82788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ctoria Square -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38152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ctoria Square -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986346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18504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ctoria Square - heading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20553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5320553" cy="382214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2274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-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6728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-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71303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- heading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38681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938752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- heading &amp; conten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489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88489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1132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e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6881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491317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726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ographic footpr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7142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tionally engag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13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25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297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ion 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433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earch excell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4355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ovation and Enterpr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5018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theme" Target="../theme/theme15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jpg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6.jpg"/><Relationship Id="rId4" Type="http://schemas.openxmlformats.org/officeDocument/2006/relationships/theme" Target="../theme/theme16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7.jpg"/><Relationship Id="rId4" Type="http://schemas.openxmlformats.org/officeDocument/2006/relationships/theme" Target="../theme/theme17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8.jpg"/><Relationship Id="rId4" Type="http://schemas.openxmlformats.org/officeDocument/2006/relationships/theme" Target="../theme/theme18.xml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9.jpg"/><Relationship Id="rId5" Type="http://schemas.openxmlformats.org/officeDocument/2006/relationships/theme" Target="../theme/theme19.xml"/><Relationship Id="rId4" Type="http://schemas.openxmlformats.org/officeDocument/2006/relationships/slideLayout" Target="../slideLayouts/slideLayout2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30.xml"/></Relationships>
</file>

<file path=ppt/slideMasters/_rels/slideMaster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1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56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931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382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449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35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61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75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856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55" r:id="rId2"/>
    <p:sldLayoutId id="214748380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815" r:id="rId2"/>
    <p:sldLayoutId id="214748375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803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810" r:id="rId2"/>
    <p:sldLayoutId id="214748375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36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36" r:id="rId2"/>
    <p:sldLayoutId id="2147483737" r:id="rId3"/>
    <p:sldLayoutId id="214748375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150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4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68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517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13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02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15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48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507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9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29.emf"/><Relationship Id="rId2" Type="http://schemas.openxmlformats.org/officeDocument/2006/relationships/slideLayout" Target="../slideLayouts/slideLayout29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6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28.emf"/><Relationship Id="rId4" Type="http://schemas.openxmlformats.org/officeDocument/2006/relationships/image" Target="../media/image22.gif"/><Relationship Id="rId9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31.emf"/><Relationship Id="rId12" Type="http://schemas.openxmlformats.org/officeDocument/2006/relationships/image" Target="../media/image22.gif"/><Relationship Id="rId2" Type="http://schemas.openxmlformats.org/officeDocument/2006/relationships/slideLayout" Target="../slideLayouts/slideLayout29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11" Type="http://schemas.openxmlformats.org/officeDocument/2006/relationships/image" Target="../media/image33.emf"/><Relationship Id="rId5" Type="http://schemas.openxmlformats.org/officeDocument/2006/relationships/image" Target="../media/image30.emf"/><Relationship Id="rId10" Type="http://schemas.openxmlformats.org/officeDocument/2006/relationships/oleObject" Target="../embeddings/oleObject8.bin"/><Relationship Id="rId4" Type="http://schemas.openxmlformats.org/officeDocument/2006/relationships/oleObject" Target="../embeddings/oleObject5.bin"/><Relationship Id="rId9" Type="http://schemas.openxmlformats.org/officeDocument/2006/relationships/image" Target="../media/image3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9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2.gif"/><Relationship Id="rId4" Type="http://schemas.openxmlformats.org/officeDocument/2006/relationships/image" Target="../media/image3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43DE55-F927-4A12-AD31-C5C95D50F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3600" dirty="0"/>
              <a:t>The Influence of Dose Rate on Lung Cancer Induction From Inhalation of Beta-Gamma Emitting Radionuclides</a:t>
            </a:r>
            <a:br>
              <a:rPr lang="en-CA" sz="3600" dirty="0"/>
            </a:br>
            <a:br>
              <a:rPr lang="en-CA" sz="3600" dirty="0"/>
            </a:br>
            <a:endParaRPr lang="en-CA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72CDD5-54D2-4694-A7FE-862A6BE06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3447"/>
            <a:ext cx="10515600" cy="3938681"/>
          </a:xfrm>
        </p:spPr>
        <p:txBody>
          <a:bodyPr/>
          <a:lstStyle/>
          <a:p>
            <a:pPr marL="0" indent="0">
              <a:buNone/>
            </a:pPr>
            <a:endParaRPr lang="en-GB" sz="2300" dirty="0"/>
          </a:p>
          <a:p>
            <a:pPr marL="0" indent="0">
              <a:buNone/>
            </a:pPr>
            <a:r>
              <a:rPr lang="en-GB" dirty="0"/>
              <a:t>Stephanie Puukila</a:t>
            </a:r>
          </a:p>
          <a:p>
            <a:pPr marL="0" indent="0">
              <a:buNone/>
            </a:pPr>
            <a:endParaRPr lang="en-CA" sz="2200" dirty="0"/>
          </a:p>
          <a:p>
            <a:pPr marL="0" indent="0">
              <a:buNone/>
            </a:pPr>
            <a:r>
              <a:rPr lang="en-CA" sz="2200" dirty="0"/>
              <a:t>Flinders University/Laurentian University</a:t>
            </a:r>
          </a:p>
          <a:p>
            <a:pPr marL="0" indent="0">
              <a:buNone/>
            </a:pPr>
            <a:r>
              <a:rPr lang="en-CA" sz="2200" dirty="0"/>
              <a:t>American Nuclear Society &amp; Health Physics Society</a:t>
            </a:r>
          </a:p>
          <a:p>
            <a:pPr marL="0" indent="0">
              <a:buNone/>
            </a:pPr>
            <a:r>
              <a:rPr lang="en-CA" sz="2200" dirty="0"/>
              <a:t>Applicability of Radiation-Response Models to Low Dose Protection Standards</a:t>
            </a:r>
          </a:p>
          <a:p>
            <a:pPr marL="0" indent="0">
              <a:buNone/>
            </a:pPr>
            <a:r>
              <a:rPr lang="en-CA" sz="2200" dirty="0"/>
              <a:t>October 2, 2018</a:t>
            </a:r>
          </a:p>
        </p:txBody>
      </p:sp>
      <p:pic>
        <p:nvPicPr>
          <p:cNvPr id="6" name="Picture 2" descr="Image result for nosm logo">
            <a:extLst>
              <a:ext uri="{FF2B5EF4-FFF2-40B4-BE49-F238E27FC236}">
                <a16:creationId xmlns:a16="http://schemas.microsoft.com/office/drawing/2014/main" id="{35F976B9-CE34-40AA-9B95-C9526F3FB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551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Image result for nosm logo">
            <a:extLst>
              <a:ext uri="{FF2B5EF4-FFF2-40B4-BE49-F238E27FC236}">
                <a16:creationId xmlns:a16="http://schemas.microsoft.com/office/drawing/2014/main" id="{E97AAA7C-1EDC-458D-9C81-311BBFCE8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280AAF-8137-45BE-8D58-FFAA35C5E3F8}"/>
              </a:ext>
            </a:extLst>
          </p:cNvPr>
          <p:cNvSpPr txBox="1"/>
          <p:nvPr/>
        </p:nvSpPr>
        <p:spPr>
          <a:xfrm>
            <a:off x="579619" y="36342"/>
            <a:ext cx="711200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555"/>
              </a:spcAft>
            </a:pPr>
            <a:r>
              <a:rPr lang="en-CA" sz="2670" b="1" baseline="30000" dirty="0"/>
              <a:t>90</a:t>
            </a:r>
            <a:r>
              <a:rPr lang="en-CA" sz="2670" b="1" dirty="0"/>
              <a:t>Sr</a:t>
            </a:r>
            <a:endParaRPr lang="en-CA" sz="267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A99D02-032F-4B70-8864-1D06CB2BE1B6}"/>
              </a:ext>
            </a:extLst>
          </p:cNvPr>
          <p:cNvSpPr txBox="1"/>
          <p:nvPr/>
        </p:nvSpPr>
        <p:spPr>
          <a:xfrm>
            <a:off x="6288487" y="36342"/>
            <a:ext cx="924210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555"/>
              </a:spcAft>
            </a:pPr>
            <a:r>
              <a:rPr lang="en-CA" sz="2670" b="1" baseline="30000" dirty="0"/>
              <a:t>144</a:t>
            </a:r>
            <a:r>
              <a:rPr lang="en-CA" sz="2670" b="1" dirty="0"/>
              <a:t>Ce</a:t>
            </a:r>
            <a:endParaRPr lang="en-CA" sz="267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34158B-AEE8-41BE-843E-2F058D50F976}"/>
              </a:ext>
            </a:extLst>
          </p:cNvPr>
          <p:cNvSpPr txBox="1"/>
          <p:nvPr/>
        </p:nvSpPr>
        <p:spPr>
          <a:xfrm>
            <a:off x="754745" y="2802498"/>
            <a:ext cx="670448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555"/>
              </a:spcAft>
            </a:pPr>
            <a:r>
              <a:rPr lang="en-CA" sz="2670" b="1" baseline="30000" dirty="0"/>
              <a:t>91</a:t>
            </a:r>
            <a:r>
              <a:rPr lang="en-CA" sz="2670" b="1" dirty="0"/>
              <a:t>Y</a:t>
            </a:r>
            <a:endParaRPr lang="en-CA" sz="267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838DA4-0E9A-4347-B77E-7DD2F825CCE1}"/>
              </a:ext>
            </a:extLst>
          </p:cNvPr>
          <p:cNvSpPr txBox="1"/>
          <p:nvPr/>
        </p:nvSpPr>
        <p:spPr>
          <a:xfrm>
            <a:off x="6562120" y="2802498"/>
            <a:ext cx="698814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555"/>
              </a:spcAft>
            </a:pPr>
            <a:r>
              <a:rPr lang="en-CA" sz="2670" b="1" baseline="30000" dirty="0"/>
              <a:t>90</a:t>
            </a:r>
            <a:r>
              <a:rPr lang="en-CA" sz="2670" b="1" dirty="0"/>
              <a:t>Y</a:t>
            </a:r>
            <a:endParaRPr lang="en-CA" sz="267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738E7B9B-F72E-4037-B8D2-E6D3AC953E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0089082"/>
              </p:ext>
            </p:extLst>
          </p:nvPr>
        </p:nvGraphicFramePr>
        <p:xfrm>
          <a:off x="1142365" y="-57150"/>
          <a:ext cx="4938395" cy="303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2" name="Prism Project" r:id="rId5" imgW="5436000" imgH="3492000" progId="Prism5.Document">
                  <p:embed/>
                </p:oleObj>
              </mc:Choice>
              <mc:Fallback>
                <p:oleObj name="Prism Project" r:id="rId5" imgW="5436000" imgH="3492000" progId="Prism5.Document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2365" y="-57150"/>
                        <a:ext cx="4938395" cy="303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1CFEA458-746F-432D-B894-8BB95F2EAC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7626136"/>
              </p:ext>
            </p:extLst>
          </p:nvPr>
        </p:nvGraphicFramePr>
        <p:xfrm>
          <a:off x="6890412" y="-73025"/>
          <a:ext cx="4958688" cy="303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3" name="Prism Project" r:id="rId7" imgW="5472000" imgH="3492000" progId="Prism5.Document">
                  <p:embed/>
                </p:oleObj>
              </mc:Choice>
              <mc:Fallback>
                <p:oleObj name="Prism Project" r:id="rId7" imgW="5472000" imgH="3492000" progId="Prism5.Document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90412" y="-73025"/>
                        <a:ext cx="4958688" cy="303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0C88A0C6-402E-4951-8436-B0F6E89DA0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8561429"/>
              </p:ext>
            </p:extLst>
          </p:nvPr>
        </p:nvGraphicFramePr>
        <p:xfrm>
          <a:off x="6897370" y="2722299"/>
          <a:ext cx="4890770" cy="303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4" name="Prism Project" r:id="rId9" imgW="5364000" imgH="3528000" progId="Prism5.Document">
                  <p:embed/>
                </p:oleObj>
              </mc:Choice>
              <mc:Fallback>
                <p:oleObj name="Prism Project" r:id="rId9" imgW="5364000" imgH="3528000" progId="Prism5.Document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97370" y="2722299"/>
                        <a:ext cx="4890770" cy="303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3D0C09BD-538E-4CF7-BF10-3B18D25F96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4215525"/>
              </p:ext>
            </p:extLst>
          </p:nvPr>
        </p:nvGraphicFramePr>
        <p:xfrm>
          <a:off x="1138546" y="2719388"/>
          <a:ext cx="5018400" cy="303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5" name="Prism Project" r:id="rId11" imgW="5436000" imgH="3528000" progId="Prism5.Document">
                  <p:embed/>
                </p:oleObj>
              </mc:Choice>
              <mc:Fallback>
                <p:oleObj name="Prism Project" r:id="rId11" imgW="5436000" imgH="3528000" progId="Prism5.Document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38546" y="2719388"/>
                        <a:ext cx="5018400" cy="303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DE19CCD-E6B4-440D-9E7A-0B673E490EB8}"/>
              </a:ext>
            </a:extLst>
          </p:cNvPr>
          <p:cNvSpPr txBox="1"/>
          <p:nvPr/>
        </p:nvSpPr>
        <p:spPr>
          <a:xfrm>
            <a:off x="6283183" y="5744648"/>
            <a:ext cx="586290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Puukila et al. 2018.</a:t>
            </a:r>
            <a:r>
              <a:rPr lang="en-CA" sz="1500" dirty="0"/>
              <a:t> The Influence of Changing Dose Rate Patterns from Inhaled Beta-Gamma Emitting Radionuclide on Lung Cancer</a:t>
            </a:r>
            <a:r>
              <a:rPr lang="en-GB" sz="1500" dirty="0"/>
              <a:t>. International Journal of Radiation Biology. </a:t>
            </a:r>
            <a:r>
              <a:rPr lang="en-CA" sz="1500" dirty="0" err="1"/>
              <a:t>doi</a:t>
            </a:r>
            <a:r>
              <a:rPr lang="en-CA" sz="1500" dirty="0"/>
              <a:t>:</a:t>
            </a:r>
            <a:r>
              <a:rPr lang="en-US" sz="1500" dirty="0"/>
              <a:t>10.1080/09553002.2018.1511929</a:t>
            </a:r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3023207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1B22FF00-12E9-4420-BF0B-43676F3554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9908924"/>
              </p:ext>
            </p:extLst>
          </p:nvPr>
        </p:nvGraphicFramePr>
        <p:xfrm>
          <a:off x="1150300" y="-58738"/>
          <a:ext cx="5212399" cy="3038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3" name="Prism Project" r:id="rId4" imgW="5724000" imgH="3492000" progId="Prism5.Document">
                  <p:embed/>
                </p:oleObj>
              </mc:Choice>
              <mc:Fallback>
                <p:oleObj name="Prism Project" r:id="rId4" imgW="5724000" imgH="3492000" progId="Prism5.Document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50300" y="-58738"/>
                        <a:ext cx="5212399" cy="3038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0E7B996-3DD9-4A8B-84DD-91478A31BF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8542174"/>
              </p:ext>
            </p:extLst>
          </p:nvPr>
        </p:nvGraphicFramePr>
        <p:xfrm>
          <a:off x="6910410" y="-74613"/>
          <a:ext cx="5262540" cy="3038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4" name="Prism Project" r:id="rId6" imgW="5832000" imgH="3528000" progId="Prism5.Document">
                  <p:embed/>
                </p:oleObj>
              </mc:Choice>
              <mc:Fallback>
                <p:oleObj name="Prism Project" r:id="rId6" imgW="5832000" imgH="3528000" progId="Prism5.Document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10410" y="-74613"/>
                        <a:ext cx="5262540" cy="3038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5CA54785-10B4-419C-8627-149FF0037917}"/>
              </a:ext>
            </a:extLst>
          </p:cNvPr>
          <p:cNvSpPr txBox="1"/>
          <p:nvPr/>
        </p:nvSpPr>
        <p:spPr>
          <a:xfrm>
            <a:off x="579619" y="36342"/>
            <a:ext cx="711200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555"/>
              </a:spcAft>
            </a:pPr>
            <a:r>
              <a:rPr lang="en-CA" sz="2670" b="1" baseline="30000" dirty="0"/>
              <a:t>90</a:t>
            </a:r>
            <a:r>
              <a:rPr lang="en-CA" sz="2670" b="1" dirty="0"/>
              <a:t>Sr</a:t>
            </a:r>
            <a:endParaRPr lang="en-CA" sz="267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A16374-099A-4AFE-AEAA-B9072246D7B9}"/>
              </a:ext>
            </a:extLst>
          </p:cNvPr>
          <p:cNvSpPr txBox="1"/>
          <p:nvPr/>
        </p:nvSpPr>
        <p:spPr>
          <a:xfrm>
            <a:off x="6288487" y="36342"/>
            <a:ext cx="924210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555"/>
              </a:spcAft>
            </a:pPr>
            <a:r>
              <a:rPr lang="en-CA" sz="2670" b="1" baseline="30000" dirty="0"/>
              <a:t>144</a:t>
            </a:r>
            <a:r>
              <a:rPr lang="en-CA" sz="2670" b="1" dirty="0"/>
              <a:t>Ce</a:t>
            </a:r>
            <a:endParaRPr lang="en-CA" sz="267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24AFDB-EA52-4F26-8518-0754EAF58083}"/>
              </a:ext>
            </a:extLst>
          </p:cNvPr>
          <p:cNvSpPr txBox="1"/>
          <p:nvPr/>
        </p:nvSpPr>
        <p:spPr>
          <a:xfrm>
            <a:off x="754745" y="2802498"/>
            <a:ext cx="670448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555"/>
              </a:spcAft>
            </a:pPr>
            <a:r>
              <a:rPr lang="en-CA" sz="2670" b="1" baseline="30000" dirty="0"/>
              <a:t>91</a:t>
            </a:r>
            <a:r>
              <a:rPr lang="en-CA" sz="2670" b="1" dirty="0"/>
              <a:t>Y</a:t>
            </a:r>
            <a:endParaRPr lang="en-CA" sz="267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2A27C3-D5FD-4FCF-9A43-B6BAEC3E6E69}"/>
              </a:ext>
            </a:extLst>
          </p:cNvPr>
          <p:cNvSpPr txBox="1"/>
          <p:nvPr/>
        </p:nvSpPr>
        <p:spPr>
          <a:xfrm>
            <a:off x="6562120" y="2802498"/>
            <a:ext cx="698814" cy="503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555"/>
              </a:spcAft>
            </a:pPr>
            <a:r>
              <a:rPr lang="en-CA" sz="2670" b="1" baseline="30000" dirty="0"/>
              <a:t>90</a:t>
            </a:r>
            <a:r>
              <a:rPr lang="en-CA" sz="2670" b="1" dirty="0"/>
              <a:t>Y</a:t>
            </a:r>
            <a:endParaRPr lang="en-CA" sz="2670" dirty="0"/>
          </a:p>
        </p:txBody>
      </p:sp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0D0F8159-5891-440B-A2D1-E76133634D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988103"/>
              </p:ext>
            </p:extLst>
          </p:nvPr>
        </p:nvGraphicFramePr>
        <p:xfrm>
          <a:off x="1150938" y="2711450"/>
          <a:ext cx="5268912" cy="303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5" name="Prism Project" r:id="rId8" imgW="5832000" imgH="3492000" progId="Prism5.Document">
                  <p:embed/>
                </p:oleObj>
              </mc:Choice>
              <mc:Fallback>
                <p:oleObj name="Prism Project" r:id="rId8" imgW="5832000" imgH="3492000" progId="Prism5.Document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50938" y="2711450"/>
                        <a:ext cx="5268912" cy="3038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8D3DF1E5-B8DC-4C29-B37B-4A0C5E62FC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717246"/>
              </p:ext>
            </p:extLst>
          </p:nvPr>
        </p:nvGraphicFramePr>
        <p:xfrm>
          <a:off x="6905624" y="2724150"/>
          <a:ext cx="5248275" cy="3036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6" name="Prism Project" r:id="rId10" imgW="5832000" imgH="3492000" progId="Prism5.Document">
                  <p:embed/>
                </p:oleObj>
              </mc:Choice>
              <mc:Fallback>
                <p:oleObj name="Prism Project" r:id="rId10" imgW="5832000" imgH="3492000" progId="Prism5.Document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905624" y="2724150"/>
                        <a:ext cx="5248275" cy="3036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Picture 2" descr="Image result for nosm logo">
            <a:extLst>
              <a:ext uri="{FF2B5EF4-FFF2-40B4-BE49-F238E27FC236}">
                <a16:creationId xmlns:a16="http://schemas.microsoft.com/office/drawing/2014/main" id="{2F86B7C7-9AFA-40A4-AC42-0A0FF841E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57D19A4-BF55-40E8-9753-8CA8B8359881}"/>
              </a:ext>
            </a:extLst>
          </p:cNvPr>
          <p:cNvSpPr txBox="1"/>
          <p:nvPr/>
        </p:nvSpPr>
        <p:spPr>
          <a:xfrm>
            <a:off x="6283183" y="5744648"/>
            <a:ext cx="58629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Puukila et al. 2017. The role of radiation induced injury on lung cancer. Cancers. 9(7):89.</a:t>
            </a:r>
          </a:p>
        </p:txBody>
      </p:sp>
    </p:spTree>
    <p:extLst>
      <p:ext uri="{BB962C8B-B14F-4D97-AF65-F5344CB8AC3E}">
        <p14:creationId xmlns:p14="http://schemas.microsoft.com/office/powerpoint/2010/main" val="1288632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FEF0E19-F906-4CD9-84A5-2765660AAF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7034430"/>
              </p:ext>
            </p:extLst>
          </p:nvPr>
        </p:nvGraphicFramePr>
        <p:xfrm>
          <a:off x="-114300" y="-227013"/>
          <a:ext cx="12306300" cy="3462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1" name="Prism Project" r:id="rId3" imgW="8496000" imgH="2124000" progId="Prism5.Document">
                  <p:embed/>
                </p:oleObj>
              </mc:Choice>
              <mc:Fallback>
                <p:oleObj name="Prism Project" r:id="rId3" imgW="8496000" imgH="2124000" progId="Prism5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14300" y="-227013"/>
                        <a:ext cx="12306300" cy="3462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2" descr="Image result for nosm logo">
            <a:extLst>
              <a:ext uri="{FF2B5EF4-FFF2-40B4-BE49-F238E27FC236}">
                <a16:creationId xmlns:a16="http://schemas.microsoft.com/office/drawing/2014/main" id="{76835B09-9D3A-4E48-AEEC-D1404B8FD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B72ED02-4497-4869-A3E1-DB8B930AA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480097"/>
              </p:ext>
            </p:extLst>
          </p:nvPr>
        </p:nvGraphicFramePr>
        <p:xfrm>
          <a:off x="1696157" y="3300551"/>
          <a:ext cx="7485770" cy="1860107"/>
        </p:xfrm>
        <a:graphic>
          <a:graphicData uri="http://schemas.openxmlformats.org/drawingml/2006/table">
            <a:tbl>
              <a:tblPr firstRow="1" firstCol="1" bandRow="1"/>
              <a:tblGrid>
                <a:gridCol w="2447779">
                  <a:extLst>
                    <a:ext uri="{9D8B030D-6E8A-4147-A177-3AD203B41FA5}">
                      <a16:colId xmlns:a16="http://schemas.microsoft.com/office/drawing/2014/main" val="300113806"/>
                    </a:ext>
                  </a:extLst>
                </a:gridCol>
                <a:gridCol w="1181686">
                  <a:extLst>
                    <a:ext uri="{9D8B030D-6E8A-4147-A177-3AD203B41FA5}">
                      <a16:colId xmlns:a16="http://schemas.microsoft.com/office/drawing/2014/main" val="3081420344"/>
                    </a:ext>
                  </a:extLst>
                </a:gridCol>
                <a:gridCol w="900333">
                  <a:extLst>
                    <a:ext uri="{9D8B030D-6E8A-4147-A177-3AD203B41FA5}">
                      <a16:colId xmlns:a16="http://schemas.microsoft.com/office/drawing/2014/main" val="3115379057"/>
                    </a:ext>
                  </a:extLst>
                </a:gridCol>
                <a:gridCol w="1139483">
                  <a:extLst>
                    <a:ext uri="{9D8B030D-6E8A-4147-A177-3AD203B41FA5}">
                      <a16:colId xmlns:a16="http://schemas.microsoft.com/office/drawing/2014/main" val="2344859627"/>
                    </a:ext>
                  </a:extLst>
                </a:gridCol>
                <a:gridCol w="675249">
                  <a:extLst>
                    <a:ext uri="{9D8B030D-6E8A-4147-A177-3AD203B41FA5}">
                      <a16:colId xmlns:a16="http://schemas.microsoft.com/office/drawing/2014/main" val="3361270056"/>
                    </a:ext>
                  </a:extLst>
                </a:gridCol>
                <a:gridCol w="1141240">
                  <a:extLst>
                    <a:ext uri="{9D8B030D-6E8A-4147-A177-3AD203B41FA5}">
                      <a16:colId xmlns:a16="http://schemas.microsoft.com/office/drawing/2014/main" val="1131700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Control</a:t>
                      </a:r>
                    </a:p>
                  </a:txBody>
                  <a:tcPr marL="68580" marR="68580" marT="0" marB="0" anchor="b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CA" sz="2000" baseline="30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Sr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CA" sz="2000" baseline="30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144</a:t>
                      </a: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Ce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CA" sz="2000" baseline="30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91</a:t>
                      </a: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CA" sz="2000" baseline="30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3169329"/>
                  </a:ext>
                </a:extLst>
              </a:tr>
              <a:tr h="203835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</a:t>
                      </a:r>
                      <a:r>
                        <a:rPr lang="en-CA" sz="20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LA</a:t>
                      </a: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CA" sz="2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Gy</a:t>
                      </a: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/Day)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-0.61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-0.66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-0.64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-0.75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262802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</a:t>
                      </a:r>
                      <a:r>
                        <a:rPr lang="en-CA" sz="2000" baseline="-25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ef</a:t>
                      </a:r>
                      <a:r>
                        <a:rPr lang="en-CA" sz="2000" baseline="-25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CA" sz="2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Gy</a:t>
                      </a: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/Day)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-0.80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-1.18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-1.37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-1.94</a:t>
                      </a:r>
                      <a:endParaRPr lang="en-CA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6033565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</a:t>
                      </a:r>
                      <a:r>
                        <a:rPr lang="en-CA" sz="2000" baseline="-25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CT</a:t>
                      </a:r>
                      <a:r>
                        <a:rPr lang="en-CA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CA" sz="2000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Gy</a:t>
                      </a:r>
                      <a:r>
                        <a:rPr lang="en-CA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/CT)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 anchor="b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-0.54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-1.14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-1.38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CA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-1.04</a:t>
                      </a: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448233"/>
                  </a:ext>
                </a:extLst>
              </a:tr>
            </a:tbl>
          </a:graphicData>
        </a:graphic>
      </p:graphicFrame>
      <p:sp>
        <p:nvSpPr>
          <p:cNvPr id="14" name="Rectangle 48">
            <a:extLst>
              <a:ext uri="{FF2B5EF4-FFF2-40B4-BE49-F238E27FC236}">
                <a16:creationId xmlns:a16="http://schemas.microsoft.com/office/drawing/2014/main" id="{E171736D-523D-4322-9BB1-77551EF68C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7988" y="29098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157D68-ED1D-47C8-9F92-8EAA16628DFE}"/>
              </a:ext>
            </a:extLst>
          </p:cNvPr>
          <p:cNvSpPr txBox="1"/>
          <p:nvPr/>
        </p:nvSpPr>
        <p:spPr>
          <a:xfrm>
            <a:off x="6010223" y="5466230"/>
            <a:ext cx="586290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Puukila et al. 2017. The role of radiation induced injury on lung cancer. Cancers. 9(7):89.</a:t>
            </a:r>
          </a:p>
          <a:p>
            <a:r>
              <a:rPr lang="en-GB" sz="1500" dirty="0"/>
              <a:t>Puukila et al. 2018.</a:t>
            </a:r>
            <a:r>
              <a:rPr lang="en-CA" sz="1500" dirty="0"/>
              <a:t> The Influence of Changing Dose Rate Patterns from Inhaled Beta-Gamma Emitting Radionuclide on Lung Cancer</a:t>
            </a:r>
            <a:r>
              <a:rPr lang="en-GB" sz="1500" dirty="0"/>
              <a:t>. International Journal of Radiation Biology. </a:t>
            </a:r>
            <a:r>
              <a:rPr lang="en-CA" sz="1500" dirty="0" err="1"/>
              <a:t>doi</a:t>
            </a:r>
            <a:r>
              <a:rPr lang="en-CA" sz="1500" dirty="0"/>
              <a:t>: </a:t>
            </a:r>
            <a:r>
              <a:rPr lang="en-US" sz="1500" dirty="0"/>
              <a:t>10.1080/09553002.2018.1511929</a:t>
            </a:r>
            <a:endParaRPr lang="en-CA" sz="1500" dirty="0"/>
          </a:p>
        </p:txBody>
      </p:sp>
    </p:spTree>
    <p:extLst>
      <p:ext uri="{BB962C8B-B14F-4D97-AF65-F5344CB8AC3E}">
        <p14:creationId xmlns:p14="http://schemas.microsoft.com/office/powerpoint/2010/main" val="4075821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AF8982D-4EFB-4273-97B0-F2041EDFB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A" dirty="0"/>
              <a:t>Conclusions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F4D068-3E16-4D01-897E-B94D2EBA6FDF}"/>
              </a:ext>
            </a:extLst>
          </p:cNvPr>
          <p:cNvSpPr txBox="1">
            <a:spLocks/>
          </p:cNvSpPr>
          <p:nvPr/>
        </p:nvSpPr>
        <p:spPr>
          <a:xfrm>
            <a:off x="838200" y="15081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6" name="Picture 2" descr="Image result for nosm logo">
            <a:extLst>
              <a:ext uri="{FF2B5EF4-FFF2-40B4-BE49-F238E27FC236}">
                <a16:creationId xmlns:a16="http://schemas.microsoft.com/office/drawing/2014/main" id="{E204AC81-EECA-4EDB-8BA0-4EBFB8E56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AC237C-71B3-40D0-AA39-386D8B7BB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3115"/>
            <a:ext cx="10515600" cy="3938681"/>
          </a:xfrm>
        </p:spPr>
        <p:txBody>
          <a:bodyPr/>
          <a:lstStyle/>
          <a:p>
            <a:r>
              <a:rPr lang="en-CA" dirty="0"/>
              <a:t>Sharp break points in the responses to internally deposited radioactive materials. </a:t>
            </a:r>
            <a:endParaRPr lang="en-CA" dirty="0">
              <a:solidFill>
                <a:srgbClr val="FF0000"/>
              </a:solidFill>
            </a:endParaRPr>
          </a:p>
          <a:p>
            <a:endParaRPr lang="en-CA" sz="1200" dirty="0"/>
          </a:p>
          <a:p>
            <a:r>
              <a:rPr lang="en-GB" dirty="0" err="1"/>
              <a:t>DR</a:t>
            </a:r>
            <a:r>
              <a:rPr lang="en-GB" baseline="-25000" dirty="0" err="1"/>
              <a:t>ef</a:t>
            </a:r>
            <a:r>
              <a:rPr lang="en-GB" baseline="-25000" dirty="0"/>
              <a:t> </a:t>
            </a:r>
            <a:r>
              <a:rPr lang="en-CA" dirty="0"/>
              <a:t>provided a better reflection of radiation risk. </a:t>
            </a:r>
            <a:endParaRPr lang="en-US" dirty="0"/>
          </a:p>
          <a:p>
            <a:endParaRPr lang="en-CA" sz="1200" dirty="0"/>
          </a:p>
          <a:p>
            <a:r>
              <a:rPr lang="en-CA" dirty="0"/>
              <a:t>Additional information on</a:t>
            </a:r>
          </a:p>
          <a:p>
            <a:pPr lvl="1"/>
            <a:r>
              <a:rPr lang="en-CA" dirty="0"/>
              <a:t>mechanisms involved in low dose, dose rate and rapidly changing dose rate responses.</a:t>
            </a:r>
          </a:p>
          <a:p>
            <a:pPr lvl="1"/>
            <a:r>
              <a:rPr lang="en-CA" dirty="0"/>
              <a:t>cell killing, tissue disorganization, and chronic inflammatory disease and cancer induction.</a:t>
            </a:r>
          </a:p>
          <a:p>
            <a:pPr lvl="1"/>
            <a:endParaRPr lang="en-CA" dirty="0"/>
          </a:p>
          <a:p>
            <a:endParaRPr lang="en-CA" dirty="0"/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44397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B04D6-12E9-4B90-B6F7-A07242735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Acknowledgements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FC5E955-049D-4691-8D51-FC6ADFEFEE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5528" b="26711"/>
          <a:stretch/>
        </p:blipFill>
        <p:spPr>
          <a:xfrm>
            <a:off x="4272891" y="5950427"/>
            <a:ext cx="2575616" cy="645826"/>
          </a:xfrm>
        </p:spPr>
      </p:pic>
      <p:pic>
        <p:nvPicPr>
          <p:cNvPr id="4" name="Picture 2" descr="Image result for nosm logo">
            <a:extLst>
              <a:ext uri="{FF2B5EF4-FFF2-40B4-BE49-F238E27FC236}">
                <a16:creationId xmlns:a16="http://schemas.microsoft.com/office/drawing/2014/main" id="{8121D4C5-E41E-4051-9BB7-11C45D9E3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675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Image result for Bruce Power logo">
            <a:extLst>
              <a:ext uri="{FF2B5EF4-FFF2-40B4-BE49-F238E27FC236}">
                <a16:creationId xmlns:a16="http://schemas.microsoft.com/office/drawing/2014/main" id="{8F429780-FA3B-4000-BC36-9681BA703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047" y="5954806"/>
            <a:ext cx="2493962" cy="613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1D598514-D7EF-4A28-B784-408D12F9D48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39386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Dr Tatjana </a:t>
            </a:r>
            <a:r>
              <a:rPr lang="en-GB" dirty="0" err="1"/>
              <a:t>Paunesku</a:t>
            </a:r>
            <a:r>
              <a:rPr lang="en-GB" dirty="0"/>
              <a:t> </a:t>
            </a:r>
          </a:p>
          <a:p>
            <a:r>
              <a:rPr lang="en-GB" dirty="0"/>
              <a:t>Dr Benjamin Haley </a:t>
            </a:r>
          </a:p>
          <a:p>
            <a:r>
              <a:rPr lang="en-GB" dirty="0"/>
              <a:t>Dr Dani-Louise Dixon</a:t>
            </a:r>
          </a:p>
          <a:p>
            <a:r>
              <a:rPr lang="en-GB" dirty="0"/>
              <a:t>ITRI team 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8BCCC2-F88A-463D-870B-D39C51FCAE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9883" y="1132351"/>
            <a:ext cx="4266667" cy="38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2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83754-210A-4942-A20A-FD1D53A17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Declare no conflict of interest</a:t>
            </a:r>
          </a:p>
          <a:p>
            <a:endParaRPr lang="en-CA" dirty="0"/>
          </a:p>
          <a:p>
            <a:r>
              <a:rPr lang="en-CA" dirty="0"/>
              <a:t>Funding provided by a </a:t>
            </a:r>
            <a:r>
              <a:rPr lang="en-GB" dirty="0"/>
              <a:t>research grant from Bruce Power</a:t>
            </a:r>
            <a:endParaRPr lang="en-CA" dirty="0"/>
          </a:p>
        </p:txBody>
      </p:sp>
      <p:pic>
        <p:nvPicPr>
          <p:cNvPr id="4" name="Picture 2" descr="Image result for nosm logo">
            <a:extLst>
              <a:ext uri="{FF2B5EF4-FFF2-40B4-BE49-F238E27FC236}">
                <a16:creationId xmlns:a16="http://schemas.microsoft.com/office/drawing/2014/main" id="{82445410-40AE-4A54-9AD0-53BFAA946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485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674D-FB78-4FA4-8FEE-21ACDD618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C61B75-CA70-46A8-9673-7EDE43C43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9807"/>
            <a:ext cx="10515600" cy="3938681"/>
          </a:xfrm>
        </p:spPr>
        <p:txBody>
          <a:bodyPr/>
          <a:lstStyle/>
          <a:p>
            <a:r>
              <a:rPr lang="en-GB" dirty="0"/>
              <a:t>Inhalation Toxicology Research Institute (Lovelace Respiratory Research Institute) life-span Beagle dog experiments from 1967-1991. </a:t>
            </a:r>
            <a:endParaRPr lang="en-CA" dirty="0"/>
          </a:p>
          <a:p>
            <a:endParaRPr lang="en-CA" sz="1200" dirty="0"/>
          </a:p>
          <a:p>
            <a:r>
              <a:rPr lang="en-GB" dirty="0"/>
              <a:t>Concern over the possibility of </a:t>
            </a:r>
            <a:r>
              <a:rPr lang="en-CA" dirty="0"/>
              <a:t>catastrophic accident(s) </a:t>
            </a:r>
            <a:r>
              <a:rPr lang="en-GB" dirty="0"/>
              <a:t>in large nuclear power plants</a:t>
            </a:r>
            <a:r>
              <a:rPr lang="en-CA" dirty="0"/>
              <a:t> and inhalation of fission-product radionuclides.</a:t>
            </a:r>
          </a:p>
          <a:p>
            <a:endParaRPr lang="en-CA" sz="1200" dirty="0"/>
          </a:p>
          <a:p>
            <a:r>
              <a:rPr lang="en-GB" dirty="0"/>
              <a:t>Long-life span, similar sensitivity to radiation induced cancer, develops a similar spectrum of cancer types, each individual can be treated as a clinical subject.</a:t>
            </a:r>
            <a:endParaRPr lang="en-CA" dirty="0"/>
          </a:p>
          <a:p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EC15A-5A68-4A68-BA75-13773C2AC466}"/>
              </a:ext>
            </a:extLst>
          </p:cNvPr>
          <p:cNvSpPr txBox="1">
            <a:spLocks/>
          </p:cNvSpPr>
          <p:nvPr/>
        </p:nvSpPr>
        <p:spPr>
          <a:xfrm>
            <a:off x="838200" y="16097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  <p:pic>
        <p:nvPicPr>
          <p:cNvPr id="5" name="Picture 2" descr="Image result for nosm logo">
            <a:extLst>
              <a:ext uri="{FF2B5EF4-FFF2-40B4-BE49-F238E27FC236}">
                <a16:creationId xmlns:a16="http://schemas.microsoft.com/office/drawing/2014/main" id="{CB4A453D-889F-4DAA-AA79-F3839A722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587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55B8-4F1D-4D81-9092-6F650B59F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Exposure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8B618-19E3-4DF3-AAF3-230B8A272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5793"/>
            <a:ext cx="10515600" cy="3938681"/>
          </a:xfrm>
        </p:spPr>
        <p:txBody>
          <a:bodyPr/>
          <a:lstStyle/>
          <a:p>
            <a:r>
              <a:rPr lang="en-CA" dirty="0"/>
              <a:t>Inhaled insoluble f</a:t>
            </a:r>
            <a:r>
              <a:rPr lang="en-GB" dirty="0"/>
              <a:t>used aluminosilicate particles containing radionuclide. </a:t>
            </a:r>
            <a:endParaRPr lang="en-CA" dirty="0"/>
          </a:p>
          <a:p>
            <a:endParaRPr lang="en-CA" sz="1200" dirty="0"/>
          </a:p>
          <a:p>
            <a:r>
              <a:rPr lang="en-CA" dirty="0"/>
              <a:t>Radionuclides</a:t>
            </a:r>
          </a:p>
          <a:p>
            <a:pPr lvl="1"/>
            <a:r>
              <a:rPr lang="en-CA" baseline="30000" dirty="0"/>
              <a:t>90</a:t>
            </a:r>
            <a:r>
              <a:rPr lang="en-CA" dirty="0"/>
              <a:t>Sr</a:t>
            </a:r>
          </a:p>
          <a:p>
            <a:pPr lvl="1"/>
            <a:r>
              <a:rPr lang="en-CA" baseline="30000" dirty="0"/>
              <a:t>144</a:t>
            </a:r>
            <a:r>
              <a:rPr lang="en-CA" dirty="0"/>
              <a:t>Ce</a:t>
            </a:r>
          </a:p>
          <a:p>
            <a:pPr lvl="1"/>
            <a:r>
              <a:rPr lang="en-CA" baseline="30000" dirty="0"/>
              <a:t>91</a:t>
            </a:r>
            <a:r>
              <a:rPr lang="en-CA" dirty="0"/>
              <a:t>Y</a:t>
            </a:r>
          </a:p>
          <a:p>
            <a:pPr lvl="1"/>
            <a:r>
              <a:rPr lang="en-CA" baseline="30000" dirty="0"/>
              <a:t>90</a:t>
            </a:r>
            <a:r>
              <a:rPr lang="en-CA" dirty="0"/>
              <a:t>Y</a:t>
            </a:r>
          </a:p>
          <a:p>
            <a:endParaRPr lang="en-CA" sz="1200" dirty="0"/>
          </a:p>
          <a:p>
            <a:r>
              <a:rPr lang="en-CA" dirty="0"/>
              <a:t>Prolonged retention in the lung - majority of dose delivered to lung.</a:t>
            </a:r>
          </a:p>
        </p:txBody>
      </p:sp>
      <p:pic>
        <p:nvPicPr>
          <p:cNvPr id="4" name="Picture 2" descr="Image result for nosm logo">
            <a:extLst>
              <a:ext uri="{FF2B5EF4-FFF2-40B4-BE49-F238E27FC236}">
                <a16:creationId xmlns:a16="http://schemas.microsoft.com/office/drawing/2014/main" id="{ECA67295-AD36-4DA7-BCF5-48A7E453E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8665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8CC98-1262-46E2-AC9E-6BF369DD4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Dose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B664B-D122-4BF1-BB15-799ED528E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1773"/>
            <a:ext cx="10515600" cy="3938681"/>
          </a:xfrm>
        </p:spPr>
        <p:txBody>
          <a:bodyPr/>
          <a:lstStyle/>
          <a:p>
            <a:r>
              <a:rPr lang="en-CA" dirty="0"/>
              <a:t>May be important to separate dose effects and dose rate effects when considering radiation induced risk.</a:t>
            </a:r>
          </a:p>
          <a:p>
            <a:endParaRPr lang="en-CA" sz="1200" dirty="0"/>
          </a:p>
          <a:p>
            <a:r>
              <a:rPr lang="en-GB" dirty="0"/>
              <a:t>Dose rate at the time of one effective half-life in the lung for each radionuclide (</a:t>
            </a:r>
            <a:r>
              <a:rPr lang="en-GB" dirty="0" err="1"/>
              <a:t>DR</a:t>
            </a:r>
            <a:r>
              <a:rPr lang="en-GB" baseline="-25000" dirty="0" err="1"/>
              <a:t>ef</a:t>
            </a:r>
            <a:r>
              <a:rPr lang="en-GB" dirty="0"/>
              <a:t>). Reflection of the rapidly changing dose rate, energy and biological response.</a:t>
            </a:r>
          </a:p>
          <a:p>
            <a:pPr marL="0" indent="0">
              <a:buNone/>
            </a:pPr>
            <a:endParaRPr lang="en-CA" sz="1200" dirty="0"/>
          </a:p>
          <a:p>
            <a:r>
              <a:rPr lang="it-IT" dirty="0"/>
              <a:t>Dose rate per cell turnover (DR</a:t>
            </a:r>
            <a:r>
              <a:rPr lang="it-IT" baseline="-25000" dirty="0"/>
              <a:t>CT</a:t>
            </a:r>
            <a:r>
              <a:rPr lang="it-IT" dirty="0"/>
              <a:t>) as a </a:t>
            </a:r>
            <a:r>
              <a:rPr lang="en-CA" dirty="0"/>
              <a:t>metric of damage based on the average doubling time of a lung epithelial cells (~30 days).</a:t>
            </a:r>
          </a:p>
        </p:txBody>
      </p:sp>
      <p:pic>
        <p:nvPicPr>
          <p:cNvPr id="4" name="Picture 2" descr="Image result for nosm logo">
            <a:extLst>
              <a:ext uri="{FF2B5EF4-FFF2-40B4-BE49-F238E27FC236}">
                <a16:creationId xmlns:a16="http://schemas.microsoft.com/office/drawing/2014/main" id="{87600E17-CC1E-42C8-842C-FF7F247B8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75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8C602-0F93-435B-A748-4B568F3A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545DE-2FCA-45AB-965D-CD79D0F9A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6"/>
            <a:ext cx="10515600" cy="3938681"/>
          </a:xfrm>
        </p:spPr>
        <p:txBody>
          <a:bodyPr/>
          <a:lstStyle/>
          <a:p>
            <a:r>
              <a:rPr lang="en-CA" dirty="0"/>
              <a:t>Relatively small number of dogs in the study</a:t>
            </a:r>
          </a:p>
          <a:p>
            <a:pPr lvl="1"/>
            <a:r>
              <a:rPr lang="en-US" dirty="0"/>
              <a:t>52 controls</a:t>
            </a:r>
          </a:p>
          <a:p>
            <a:pPr lvl="1"/>
            <a:r>
              <a:rPr lang="en-US" dirty="0"/>
              <a:t>100 exposed to </a:t>
            </a:r>
            <a:r>
              <a:rPr lang="en-US" baseline="30000" dirty="0"/>
              <a:t>90</a:t>
            </a:r>
            <a:r>
              <a:rPr lang="en-US" dirty="0"/>
              <a:t>Sr</a:t>
            </a:r>
          </a:p>
          <a:p>
            <a:pPr lvl="1"/>
            <a:r>
              <a:rPr lang="en-US" dirty="0"/>
              <a:t>104 exposed to </a:t>
            </a:r>
            <a:r>
              <a:rPr lang="en-US" baseline="30000" dirty="0"/>
              <a:t>144</a:t>
            </a:r>
            <a:r>
              <a:rPr lang="en-US" dirty="0"/>
              <a:t>Ce</a:t>
            </a:r>
          </a:p>
          <a:p>
            <a:pPr lvl="1"/>
            <a:r>
              <a:rPr lang="en-US" dirty="0"/>
              <a:t>95 exposed to </a:t>
            </a:r>
            <a:r>
              <a:rPr lang="en-US" baseline="30000" dirty="0"/>
              <a:t>91</a:t>
            </a:r>
            <a:r>
              <a:rPr lang="en-US" dirty="0"/>
              <a:t>Y</a:t>
            </a:r>
          </a:p>
          <a:p>
            <a:pPr lvl="1"/>
            <a:r>
              <a:rPr lang="en-US" dirty="0"/>
              <a:t>83 exposed to </a:t>
            </a:r>
            <a:r>
              <a:rPr lang="en-US" baseline="30000" dirty="0"/>
              <a:t>90</a:t>
            </a:r>
            <a:r>
              <a:rPr lang="en-US" dirty="0"/>
              <a:t>Y</a:t>
            </a:r>
          </a:p>
          <a:p>
            <a:endParaRPr lang="en-CA" dirty="0"/>
          </a:p>
          <a:p>
            <a:r>
              <a:rPr lang="en-US" dirty="0"/>
              <a:t>Just focused on the lung</a:t>
            </a:r>
          </a:p>
          <a:p>
            <a:endParaRPr lang="en-CA" dirty="0"/>
          </a:p>
          <a:p>
            <a:pPr lvl="1"/>
            <a:endParaRPr lang="en-US" sz="2800" dirty="0"/>
          </a:p>
        </p:txBody>
      </p:sp>
      <p:pic>
        <p:nvPicPr>
          <p:cNvPr id="4" name="Picture 2" descr="Image result for nosm logo">
            <a:extLst>
              <a:ext uri="{FF2B5EF4-FFF2-40B4-BE49-F238E27FC236}">
                <a16:creationId xmlns:a16="http://schemas.microsoft.com/office/drawing/2014/main" id="{FD552565-2225-4C35-BE71-99911ED22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77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A4022FB-A931-43EB-9019-58CCCA20D2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" t="9524" r="24762" b="5800"/>
          <a:stretch/>
        </p:blipFill>
        <p:spPr>
          <a:xfrm>
            <a:off x="1780271" y="116114"/>
            <a:ext cx="8354787" cy="5329343"/>
          </a:xfrm>
          <a:prstGeom prst="rect">
            <a:avLst/>
          </a:prstGeom>
        </p:spPr>
      </p:pic>
      <p:pic>
        <p:nvPicPr>
          <p:cNvPr id="8" name="Picture 2" descr="Image result for nosm logo">
            <a:extLst>
              <a:ext uri="{FF2B5EF4-FFF2-40B4-BE49-F238E27FC236}">
                <a16:creationId xmlns:a16="http://schemas.microsoft.com/office/drawing/2014/main" id="{90D365A0-9F9A-42A4-B821-6751BB33D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97D241D-93A4-416E-B891-3E4216EB53B4}"/>
              </a:ext>
            </a:extLst>
          </p:cNvPr>
          <p:cNvSpPr/>
          <p:nvPr/>
        </p:nvSpPr>
        <p:spPr>
          <a:xfrm>
            <a:off x="6248107" y="5682708"/>
            <a:ext cx="406617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500" dirty="0"/>
              <a:t>http://janus.northwestern.edu/lovelace/data.php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B773078-642B-40AC-9D70-411710D89A09}"/>
              </a:ext>
            </a:extLst>
          </p:cNvPr>
          <p:cNvSpPr/>
          <p:nvPr/>
        </p:nvSpPr>
        <p:spPr>
          <a:xfrm>
            <a:off x="6676314" y="3990974"/>
            <a:ext cx="1037230" cy="2534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6A0620-F0BF-457D-9B26-516030391456}"/>
              </a:ext>
            </a:extLst>
          </p:cNvPr>
          <p:cNvSpPr/>
          <p:nvPr/>
        </p:nvSpPr>
        <p:spPr>
          <a:xfrm>
            <a:off x="6685839" y="4591049"/>
            <a:ext cx="1037230" cy="2534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7849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e result for nosm logo">
            <a:extLst>
              <a:ext uri="{FF2B5EF4-FFF2-40B4-BE49-F238E27FC236}">
                <a16:creationId xmlns:a16="http://schemas.microsoft.com/office/drawing/2014/main" id="{7A3CD1F5-7A5B-4F00-BDF8-56DD74D24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6861D46-9FE1-490B-96B6-99EE739B2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11" y="247752"/>
            <a:ext cx="5638321" cy="54013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EF8DB9-676B-41EA-A280-1AD53CE3BA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657"/>
          <a:stretch/>
        </p:blipFill>
        <p:spPr>
          <a:xfrm>
            <a:off x="6691698" y="247752"/>
            <a:ext cx="5195755" cy="626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99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A2FE37E-7481-4DF4-A13F-D57DDA3226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654259"/>
              </p:ext>
            </p:extLst>
          </p:nvPr>
        </p:nvGraphicFramePr>
        <p:xfrm>
          <a:off x="43544" y="449943"/>
          <a:ext cx="12061370" cy="3983326"/>
        </p:xfrm>
        <a:graphic>
          <a:graphicData uri="http://schemas.openxmlformats.org/drawingml/2006/table">
            <a:tbl>
              <a:tblPr firstRow="1" firstCol="1" bandRow="1"/>
              <a:tblGrid>
                <a:gridCol w="2293256">
                  <a:extLst>
                    <a:ext uri="{9D8B030D-6E8A-4147-A177-3AD203B41FA5}">
                      <a16:colId xmlns:a16="http://schemas.microsoft.com/office/drawing/2014/main" val="677156776"/>
                    </a:ext>
                  </a:extLst>
                </a:gridCol>
                <a:gridCol w="1553028">
                  <a:extLst>
                    <a:ext uri="{9D8B030D-6E8A-4147-A177-3AD203B41FA5}">
                      <a16:colId xmlns:a16="http://schemas.microsoft.com/office/drawing/2014/main" val="3428945841"/>
                    </a:ext>
                  </a:extLst>
                </a:gridCol>
                <a:gridCol w="1857829">
                  <a:extLst>
                    <a:ext uri="{9D8B030D-6E8A-4147-A177-3AD203B41FA5}">
                      <a16:colId xmlns:a16="http://schemas.microsoft.com/office/drawing/2014/main" val="3718115939"/>
                    </a:ext>
                  </a:extLst>
                </a:gridCol>
                <a:gridCol w="2307771">
                  <a:extLst>
                    <a:ext uri="{9D8B030D-6E8A-4147-A177-3AD203B41FA5}">
                      <a16:colId xmlns:a16="http://schemas.microsoft.com/office/drawing/2014/main" val="1131156482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731316937"/>
                    </a:ext>
                  </a:extLst>
                </a:gridCol>
                <a:gridCol w="1915886">
                  <a:extLst>
                    <a:ext uri="{9D8B030D-6E8A-4147-A177-3AD203B41FA5}">
                      <a16:colId xmlns:a16="http://schemas.microsoft.com/office/drawing/2014/main" val="2762130243"/>
                    </a:ext>
                  </a:extLst>
                </a:gridCol>
              </a:tblGrid>
              <a:tr h="173707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l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Radionuclide </a:t>
                      </a: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Physical 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half-life</a:t>
                      </a:r>
                      <a:endParaRPr lang="en-CA" sz="2700" baseline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Effective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half-life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in lung (d)</a:t>
                      </a:r>
                      <a:endParaRPr lang="en-CA" sz="2700" baseline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Average time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to deliver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 50% dose</a:t>
                      </a:r>
                      <a:endParaRPr lang="en-CA" sz="2700" baseline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Average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number 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of cell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turnovers*</a:t>
                      </a:r>
                      <a:endParaRPr lang="en-CA" sz="2700" baseline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Average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dose/cell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turnover</a:t>
                      </a:r>
                    </a:p>
                    <a:p>
                      <a:pPr algn="ctr">
                        <a:lnSpc>
                          <a:spcPts val="17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en-CA" sz="2700" baseline="0" dirty="0" err="1">
                          <a:solidFill>
                            <a:schemeClr val="tx1"/>
                          </a:solidFill>
                          <a:effectLst/>
                        </a:rPr>
                        <a:t>Gy</a:t>
                      </a:r>
                      <a:r>
                        <a:rPr lang="en-CA" sz="2700" baseline="0" dirty="0">
                          <a:solidFill>
                            <a:schemeClr val="tx1"/>
                          </a:solidFill>
                          <a:effectLst/>
                        </a:rPr>
                        <a:t>)*</a:t>
                      </a:r>
                      <a:endParaRPr lang="en-CA" sz="2700" baseline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286621"/>
                  </a:ext>
                </a:extLst>
              </a:tr>
              <a:tr h="55676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baseline="30000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Sr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29 y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600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1.1 y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49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>
                          <a:solidFill>
                            <a:schemeClr val="tx1"/>
                          </a:solidFill>
                          <a:effectLst/>
                        </a:rPr>
                        <a:t>26.65</a:t>
                      </a:r>
                      <a:endParaRPr lang="en-CA" sz="27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17664"/>
                  </a:ext>
                </a:extLst>
              </a:tr>
              <a:tr h="57596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baseline="30000" dirty="0">
                          <a:solidFill>
                            <a:schemeClr val="tx1"/>
                          </a:solidFill>
                          <a:effectLst/>
                        </a:rPr>
                        <a:t>144</a:t>
                      </a: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Ce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285 d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175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145 d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22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>
                          <a:solidFill>
                            <a:schemeClr val="tx1"/>
                          </a:solidFill>
                          <a:effectLst/>
                        </a:rPr>
                        <a:t>21.53</a:t>
                      </a:r>
                      <a:endParaRPr lang="en-CA" sz="27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21"/>
                  </a:ext>
                </a:extLst>
              </a:tr>
              <a:tr h="55676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baseline="30000" dirty="0">
                          <a:solidFill>
                            <a:schemeClr val="tx1"/>
                          </a:solidFill>
                          <a:effectLst/>
                        </a:rPr>
                        <a:t>91</a:t>
                      </a: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Y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>
                          <a:solidFill>
                            <a:schemeClr val="tx1"/>
                          </a:solidFill>
                          <a:effectLst/>
                        </a:rPr>
                        <a:t>59 d</a:t>
                      </a:r>
                      <a:endParaRPr lang="en-CA" sz="27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50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50 d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31.70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399936"/>
                  </a:ext>
                </a:extLst>
              </a:tr>
              <a:tr h="55676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baseline="30000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Y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2.6 d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2.5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2.5 d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algn="ctr">
                        <a:lnSpc>
                          <a:spcPts val="1700"/>
                        </a:lnSpc>
                        <a:spcAft>
                          <a:spcPts val="0"/>
                        </a:spcAft>
                      </a:pPr>
                      <a:r>
                        <a:rPr lang="en-CA" sz="2700" dirty="0">
                          <a:solidFill>
                            <a:schemeClr val="tx1"/>
                          </a:solidFill>
                          <a:effectLst/>
                        </a:rPr>
                        <a:t>116.18</a:t>
                      </a:r>
                      <a:endParaRPr lang="en-CA" sz="2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75353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9D03C73-4D40-47F4-9FAD-9B0BB6575FF0}"/>
              </a:ext>
            </a:extLst>
          </p:cNvPr>
          <p:cNvSpPr txBox="1"/>
          <p:nvPr/>
        </p:nvSpPr>
        <p:spPr>
          <a:xfrm>
            <a:off x="6581810" y="4502454"/>
            <a:ext cx="56101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*Assuming a cell turnover time of 30 days</a:t>
            </a:r>
            <a:endParaRPr lang="en-CA" sz="2500" dirty="0"/>
          </a:p>
        </p:txBody>
      </p:sp>
      <p:pic>
        <p:nvPicPr>
          <p:cNvPr id="11" name="Picture 2" descr="Image result for nosm logo">
            <a:extLst>
              <a:ext uri="{FF2B5EF4-FFF2-40B4-BE49-F238E27FC236}">
                <a16:creationId xmlns:a16="http://schemas.microsoft.com/office/drawing/2014/main" id="{EA76A63D-D701-48FD-98EE-65D32C6E3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23" y="5649112"/>
            <a:ext cx="2001837" cy="950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5856449"/>
      </p:ext>
    </p:extLst>
  </p:cSld>
  <p:clrMapOvr>
    <a:masterClrMapping/>
  </p:clrMapOvr>
</p:sld>
</file>

<file path=ppt/theme/theme1.xml><?xml version="1.0" encoding="utf-8"?>
<a:theme xmlns:a="http://schemas.openxmlformats.org/drawingml/2006/main" name="1_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0_Tonsle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1_Celebrating our peop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2_Recent achievemen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3_Campus experien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4_Matthew Flinders Quo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5_Experiment Bravel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6_Registry Roa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7_Tonsley imag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18_Victoria Squar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19_Foo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Flinders fac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20_Thank you/questio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21_End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Colleg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Geographic footpri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Internationally engag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2025 Agend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Vision Mission stateme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8_Research excellen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9_Innovation and Enterpris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656</Words>
  <Application>Microsoft Office PowerPoint</Application>
  <PresentationFormat>Widescreen</PresentationFormat>
  <Paragraphs>152</Paragraphs>
  <Slides>14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39" baseType="lpstr">
      <vt:lpstr>Arial</vt:lpstr>
      <vt:lpstr>Calibri</vt:lpstr>
      <vt:lpstr>Times New Roman</vt:lpstr>
      <vt:lpstr>1_Title Slide</vt:lpstr>
      <vt:lpstr>2_Flinders facts</vt:lpstr>
      <vt:lpstr>3_Colleges</vt:lpstr>
      <vt:lpstr>4_Geographic footprint</vt:lpstr>
      <vt:lpstr>5_Internationally engaged</vt:lpstr>
      <vt:lpstr>6_2025 Agenda</vt:lpstr>
      <vt:lpstr>7_Vision Mission statement</vt:lpstr>
      <vt:lpstr>8_Research excellence</vt:lpstr>
      <vt:lpstr>9_Innovation and Enterprise</vt:lpstr>
      <vt:lpstr>10_Tonsley</vt:lpstr>
      <vt:lpstr>11_Celebrating our people</vt:lpstr>
      <vt:lpstr>12_Recent achievements</vt:lpstr>
      <vt:lpstr>13_Campus experience</vt:lpstr>
      <vt:lpstr>14_Matthew Flinders Quote</vt:lpstr>
      <vt:lpstr>15_Experiment Bravely</vt:lpstr>
      <vt:lpstr>16_Registry Road</vt:lpstr>
      <vt:lpstr>17_Tonsley image</vt:lpstr>
      <vt:lpstr>18_Victoria Square</vt:lpstr>
      <vt:lpstr>19_Footer</vt:lpstr>
      <vt:lpstr>20_Thank you/questions</vt:lpstr>
      <vt:lpstr>21_End slide</vt:lpstr>
      <vt:lpstr>Prism Project</vt:lpstr>
      <vt:lpstr>The Influence of Dose Rate on Lung Cancer Induction From Inhalation of Beta-Gamma Emitting Radionuclides  </vt:lpstr>
      <vt:lpstr>PowerPoint Presentation</vt:lpstr>
      <vt:lpstr>Introduction</vt:lpstr>
      <vt:lpstr>Exposure</vt:lpstr>
      <vt:lpstr>Dose Rate</vt:lpstr>
      <vt:lpstr>Limitations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Steve Baker</cp:lastModifiedBy>
  <cp:revision>112</cp:revision>
  <dcterms:created xsi:type="dcterms:W3CDTF">2017-06-29T03:49:18Z</dcterms:created>
  <dcterms:modified xsi:type="dcterms:W3CDTF">2018-10-01T14:15:21Z</dcterms:modified>
</cp:coreProperties>
</file>

<file path=docProps/thumbnail.jpeg>
</file>